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E40FFB-0CCA-4E9C-A47D-F93C159428D7}">
  <a:tblStyle styleId="{E1E40FFB-0CCA-4E9C-A47D-F93C15942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533133a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533133a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533133a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533133a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33133a3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33133a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533133a39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533133a3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33133a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33133a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33133a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533133a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33133a3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33133a3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33133a3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33133a3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533133a3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533133a3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33133a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33133a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533133a3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533133a3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33133a3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33133a3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533133a3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533133a3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533133a3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533133a3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533133a3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533133a3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33133a3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33133a3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533133a3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533133a3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33133a3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533133a3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533133a3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533133a3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533133a3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533133a3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33133a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33133a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533133a3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533133a3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533133a3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533133a3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533133a3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533133a3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533133a39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533133a39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533133a3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533133a3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533133a39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533133a39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533133a3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533133a3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533133a3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533133a3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533133a3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533133a3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533133a39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533133a3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533133a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533133a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533133a39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533133a39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533133a3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533133a3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533133a3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533133a3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33133a3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533133a3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533133a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533133a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533133a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533133a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81.png"/><Relationship Id="rId8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tidyverse/purrr" TargetMode="External"/><Relationship Id="rId10" Type="http://schemas.openxmlformats.org/officeDocument/2006/relationships/image" Target="../media/image28.png"/><Relationship Id="rId13" Type="http://schemas.openxmlformats.org/officeDocument/2006/relationships/hyperlink" Target="https://github.com/tidyverse/readr" TargetMode="External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hyperlink" Target="https://github.com/tidyverse/googledrive" TargetMode="External"/><Relationship Id="rId15" Type="http://schemas.openxmlformats.org/officeDocument/2006/relationships/hyperlink" Target="https://github.com/tidyverse/lubridate" TargetMode="External"/><Relationship Id="rId14" Type="http://schemas.openxmlformats.org/officeDocument/2006/relationships/image" Target="../media/image34.png"/><Relationship Id="rId17" Type="http://schemas.openxmlformats.org/officeDocument/2006/relationships/hyperlink" Target="https://github.com/tidyverse/stringr" TargetMode="External"/><Relationship Id="rId16" Type="http://schemas.openxmlformats.org/officeDocument/2006/relationships/image" Target="../media/image30.png"/><Relationship Id="rId5" Type="http://schemas.openxmlformats.org/officeDocument/2006/relationships/hyperlink" Target="https://github.com/tidyverse/dplyr" TargetMode="External"/><Relationship Id="rId6" Type="http://schemas.openxmlformats.org/officeDocument/2006/relationships/image" Target="../media/image25.png"/><Relationship Id="rId18" Type="http://schemas.openxmlformats.org/officeDocument/2006/relationships/image" Target="../media/image29.png"/><Relationship Id="rId7" Type="http://schemas.openxmlformats.org/officeDocument/2006/relationships/hyperlink" Target="https://github.com/tidyverse/ggplot2" TargetMode="External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firke/janitor" TargetMode="External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3 - Intro a la programación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como calculadora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5" y="834200"/>
            <a:ext cx="62007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más operadores!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13" y="1002450"/>
            <a:ext cx="58959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Estructuras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5" y="1820225"/>
            <a:ext cx="54959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88" y="1075313"/>
            <a:ext cx="65817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filtrando estructuras!</a:t>
            </a:r>
            <a:endParaRPr/>
          </a:p>
        </p:txBody>
      </p:sp>
      <p:graphicFrame>
        <p:nvGraphicFramePr>
          <p:cNvPr id="137" name="Google Shape;137;p25"/>
          <p:cNvGraphicFramePr/>
          <p:nvPr/>
        </p:nvGraphicFramePr>
        <p:xfrm>
          <a:off x="1132225" y="157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{E1E40FFB-0CCA-4E9C-A47D-F93C159428D7}</a:tableStyleId>
              </a:tblPr>
              <a:tblGrid>
                <a:gridCol w="2413000"/>
                <a:gridCol w="2413000"/>
                <a:gridCol w="672650"/>
              </a:tblGrid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vector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X[‘b’]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X[,’b’]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X$b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segunda fila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X[2,]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Extraer tercera fila de a y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X[3,c(‘a’,’b’)]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r>
                        <a:rPr lang="en"/>
                        <a:t>[3,c(1,2)]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X[3,1:2]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Todo menos primera fila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X[-1,]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075" y="233525"/>
            <a:ext cx="1742081" cy="8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3838225" y="486825"/>
            <a:ext cx="5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625" y="3795275"/>
            <a:ext cx="505922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175" y="1161675"/>
            <a:ext cx="5124375" cy="33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787" y="855976"/>
            <a:ext cx="609702" cy="7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924" y="2424934"/>
            <a:ext cx="559426" cy="4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925" y="1400657"/>
            <a:ext cx="486325" cy="11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150" y="1555926"/>
            <a:ext cx="609702" cy="7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374" y="2481434"/>
            <a:ext cx="559426" cy="43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475" y="2855282"/>
            <a:ext cx="486325" cy="11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8882" y="2164925"/>
            <a:ext cx="824129" cy="7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82" y="1612775"/>
            <a:ext cx="824129" cy="7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6775" y="1993463"/>
            <a:ext cx="1816649" cy="238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/>
          </a:p>
        </p:txBody>
      </p:sp>
      <p:graphicFrame>
        <p:nvGraphicFramePr>
          <p:cNvPr id="161" name="Google Shape;161;p27"/>
          <p:cNvGraphicFramePr/>
          <p:nvPr/>
        </p:nvGraphicFramePr>
        <p:xfrm>
          <a:off x="132675" y="15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{E1E40FFB-0CCA-4E9C-A47D-F93C159428D7}</a:tableStyleId>
              </a:tblPr>
              <a:tblGrid>
                <a:gridCol w="1892275"/>
                <a:gridCol w="534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Combina valores en un vector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Construye una lista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clase del argumento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Imprime su argumento en consola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is.numeric()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Verifica si el argumento es numérico y arroja un booleano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is.character()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Verifica si el argumento es character y arroja un booleano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function()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Define una función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as.character()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Coerciona los elementos de un vector a character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rnorm()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 un número ‘</a:t>
                      </a:r>
                      <a:r>
                        <a:rPr lang="en"/>
                        <a:t>aleatorio’ </a:t>
                      </a:r>
                      <a:r>
                        <a:rPr lang="en"/>
                        <a:t>para una distribución normal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&lt;- ‘hello world’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En R usamos el operador &lt;- para definir objetos en memoria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00" y="1276625"/>
            <a:ext cx="18383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If, else if &amp; else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10350" y="1725050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10350" y="2740850"/>
            <a:ext cx="204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10350" y="3937475"/>
            <a:ext cx="200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547175" y="936925"/>
            <a:ext cx="60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Ejemplo Windows  System Update Manager(lógica interna)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168150" y="1555950"/>
            <a:ext cx="439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if(user.estado == ‘Muy Apurado’){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blue_screen()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168150" y="2571750"/>
            <a:ext cx="40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 if(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user.estado == ‘Apurado’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install_updates()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4168150" y="3587550"/>
            <a:ext cx="379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print(‘Windows is up to date’)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979100" y="704825"/>
            <a:ext cx="518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ucle que ocurre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mientras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una condición es verdadera (</a:t>
            </a:r>
            <a:r>
              <a:rPr lang="en" sz="95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). La operación se realiza hasta que se se llega a cumplir un criterio previamente establecido.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85800" y="2818675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(condition){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194500" y="2533625"/>
            <a:ext cx="20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while(hambriento){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comer_fruta()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957425" y="2228325"/>
            <a:ext cx="290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counter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&lt;- 0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while(counter&lt;= i){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counter &lt;- counter + 1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-2342425" y="1356300"/>
            <a:ext cx="5383500" cy="476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410350" y="704825"/>
            <a:ext cx="62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85800" y="2818675"/>
            <a:ext cx="284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(element in iterable){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statement()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1601625" y="658625"/>
            <a:ext cx="52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La estructura </a:t>
            </a:r>
            <a:r>
              <a:rPr lang="en" sz="95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nos permite ejecutar un bucle (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loop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), realizando una operación para cada elemento de un conjunto de datos.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147300" y="1898650"/>
            <a:ext cx="529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mascotas &lt;- c('perros', 'gatos', 'elefantes', 'jirafas')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for(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in mascotas){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print(paste0(‘Amo lxs ’,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mascota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450" y="3740900"/>
            <a:ext cx="18192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10350" y="704825"/>
            <a:ext cx="17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38850" y="2492550"/>
            <a:ext cx="500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Por qué 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Open Source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Amplia comunidad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Herramientas integradas  Data Analytics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Cálculo en arrays y matrices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Lenguaje de programación efectivo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Grammar of graphics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82350" y="1438050"/>
            <a:ext cx="632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“R es un lenguaje de programación para cómputo estadístico y gráficos</a:t>
            </a:r>
            <a:r>
              <a:rPr b="1" lang="en" sz="1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programming language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525" y="76200"/>
            <a:ext cx="499109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Librerías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61" y="0"/>
            <a:ext cx="50939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025" y="992000"/>
            <a:ext cx="1505200" cy="17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25" y="1351125"/>
            <a:ext cx="27717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0875" y="2421112"/>
            <a:ext cx="930400" cy="10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3600" y="3215915"/>
            <a:ext cx="930400" cy="107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1275" y="2419525"/>
            <a:ext cx="930400" cy="107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1675" y="2419513"/>
            <a:ext cx="930400" cy="10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2075" y="3199055"/>
            <a:ext cx="959500" cy="111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54000" y="3215905"/>
            <a:ext cx="930400" cy="10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3850" y="2388225"/>
            <a:ext cx="984443" cy="1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Importamos datos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13" y="1831625"/>
            <a:ext cx="509587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562" y="2236588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812" y="273471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162" y="228031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137" y="1889463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487" y="3113138"/>
            <a:ext cx="1125200" cy="2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662" y="2681088"/>
            <a:ext cx="1125200" cy="2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1642525" y="2457200"/>
            <a:ext cx="557400" cy="272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csv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75" y="704825"/>
            <a:ext cx="46958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50" y="1437900"/>
            <a:ext cx="7030176" cy="16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3131517"/>
            <a:ext cx="46577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3" y="3373897"/>
            <a:ext cx="7104950" cy="16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csv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04175"/>
            <a:ext cx="35623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5" y="1855950"/>
            <a:ext cx="8839202" cy="20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994850" y="973650"/>
            <a:ext cx="695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57575"/>
                </a:solidFill>
              </a:rPr>
              <a:t>EDA  es el proceso crítico de realizar pequeños experimentos en los datos para descubrir patrones y anomalías, chequeando suposiciones  con ayuda de estadísticos de </a:t>
            </a:r>
            <a:r>
              <a:rPr lang="en" sz="2100">
                <a:solidFill>
                  <a:srgbClr val="757575"/>
                </a:solidFill>
              </a:rPr>
              <a:t>resumen</a:t>
            </a:r>
            <a:r>
              <a:rPr lang="en" sz="2100">
                <a:solidFill>
                  <a:srgbClr val="757575"/>
                </a:solidFill>
              </a:rPr>
              <a:t> y gráficos.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075" y="2913575"/>
            <a:ext cx="2937975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9975"/>
            <a:ext cx="2387552" cy="238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438" y="2800700"/>
            <a:ext cx="3032474" cy="216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Resúmenes de datos</a:t>
            </a:r>
            <a:endParaRPr/>
          </a:p>
        </p:txBody>
      </p:sp>
      <p:graphicFrame>
        <p:nvGraphicFramePr>
          <p:cNvPr id="273" name="Google Shape;273;p39"/>
          <p:cNvGraphicFramePr/>
          <p:nvPr/>
        </p:nvGraphicFramePr>
        <p:xfrm>
          <a:off x="249775" y="185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{E1E40FFB-0CCA-4E9C-A47D-F93C159428D7}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nombre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apellido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asistencias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edad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aprobo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Perez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74" name="Google Shape;274;p39"/>
          <p:cNvSpPr txBox="1"/>
          <p:nvPr/>
        </p:nvSpPr>
        <p:spPr>
          <a:xfrm>
            <a:off x="4106350" y="1409550"/>
            <a:ext cx="14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 rot="10800000">
            <a:off x="7556550" y="1940228"/>
            <a:ext cx="331500" cy="145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 rot="5400000">
            <a:off x="3785275" y="765500"/>
            <a:ext cx="282300" cy="5947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7955825" y="2466875"/>
            <a:ext cx="8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nrow()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3553375" y="3924550"/>
            <a:ext cx="8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ncol()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</a:t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314675" y="109360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names(cars)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150" y="1100888"/>
            <a:ext cx="5298854" cy="31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/>
        </p:nvSpPr>
        <p:spPr>
          <a:xfrm>
            <a:off x="314675" y="14830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nrow(cars)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550" y="1580650"/>
            <a:ext cx="672400" cy="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2294475" y="14830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ncol(cars)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900" y="1580650"/>
            <a:ext cx="615000" cy="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314675" y="182877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</a:t>
            </a:r>
            <a:r>
              <a:rPr lang="en"/>
              <a:t>(cars)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39" y="2152774"/>
            <a:ext cx="7920988" cy="11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314675" y="335292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</a:t>
            </a:r>
            <a:r>
              <a:rPr lang="en"/>
              <a:t>(cars)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450" y="3753125"/>
            <a:ext cx="8076826" cy="1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clean names</a:t>
            </a:r>
            <a:endParaRPr/>
          </a:p>
        </p:txBody>
      </p:sp>
      <p:sp>
        <p:nvSpPr>
          <p:cNvPr id="299" name="Google Shape;299;p41"/>
          <p:cNvSpPr txBox="1"/>
          <p:nvPr/>
        </p:nvSpPr>
        <p:spPr>
          <a:xfrm>
            <a:off x="112875" y="704825"/>
            <a:ext cx="7852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names: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snake_case: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lowerCamel: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UpperCamel: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ALL_CAPS: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lowerUPPER: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UPPERlower: 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50" y="668625"/>
            <a:ext cx="5101150" cy="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838" y="1286925"/>
            <a:ext cx="5129376" cy="5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2838" y="1876511"/>
            <a:ext cx="5129375" cy="63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925" y="2513698"/>
            <a:ext cx="5171236" cy="6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923" y="3160223"/>
            <a:ext cx="5304881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1925" y="3769198"/>
            <a:ext cx="5218587" cy="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6950" y="4469203"/>
            <a:ext cx="5218576" cy="62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vs Python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38" y="273800"/>
            <a:ext cx="70389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clean names II</a:t>
            </a: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317500" y="684400"/>
            <a:ext cx="4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324550" y="790225"/>
            <a:ext cx="61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Asignamos nuevos nombres</a:t>
            </a:r>
            <a:endParaRPr/>
          </a:p>
        </p:txBody>
      </p:sp>
      <p:sp>
        <p:nvSpPr>
          <p:cNvPr id="314" name="Google Shape;314;p42"/>
          <p:cNvSpPr txBox="1"/>
          <p:nvPr/>
        </p:nvSpPr>
        <p:spPr>
          <a:xfrm>
            <a:off x="413450" y="1627000"/>
            <a:ext cx="16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names(cars) &lt;-  </a:t>
            </a:r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1807625" y="1476025"/>
            <a:ext cx="511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c("make", "fuel", "aspiration", "number_of_doors", "body_style",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"drive_wheels", "engine_location", "length", "width", "height",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"cylinders", "hp", "max_rpm", "mp_g_city", "mp_g_hw", "price")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6" name="Google Shape;316;p42"/>
          <p:cNvSpPr txBox="1"/>
          <p:nvPr>
            <p:ph type="title"/>
          </p:nvPr>
        </p:nvSpPr>
        <p:spPr>
          <a:xfrm>
            <a:off x="277450" y="2691288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approach</a:t>
            </a:r>
            <a:endParaRPr/>
          </a:p>
        </p:txBody>
      </p:sp>
      <p:pic>
        <p:nvPicPr>
          <p:cNvPr id="317" name="Google Shape;317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50" y="3401450"/>
            <a:ext cx="1143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2211150" y="3820975"/>
            <a:ext cx="51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 &lt;- </a:t>
            </a:r>
            <a:r>
              <a:rPr lang="en"/>
              <a:t>clean_names(cars, case = 'snake')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II</a:t>
            </a: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328775" y="7549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sample_n</a:t>
            </a:r>
            <a:r>
              <a:rPr lang="en"/>
              <a:t>(cars, 6)</a:t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328775" y="2571750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</a:t>
            </a:r>
            <a:r>
              <a:rPr lang="en"/>
              <a:t>(cars)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4475"/>
            <a:ext cx="8608202" cy="1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350"/>
            <a:ext cx="4735170" cy="1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970" y="2812775"/>
            <a:ext cx="2629232" cy="21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155"/>
            <a:ext cx="9144000" cy="335919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inspeccionar DF III</a:t>
            </a:r>
            <a:endParaRPr/>
          </a:p>
        </p:txBody>
      </p:sp>
      <p:sp>
        <p:nvSpPr>
          <p:cNvPr id="335" name="Google Shape;335;p44"/>
          <p:cNvSpPr txBox="1"/>
          <p:nvPr/>
        </p:nvSpPr>
        <p:spPr>
          <a:xfrm>
            <a:off x="265275" y="864325"/>
            <a:ext cx="18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r>
              <a:rPr lang="en"/>
              <a:t>(cars)</a:t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4705625" y="1654150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5499975" y="2728550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/>
          <p:nvPr/>
        </p:nvSpPr>
        <p:spPr>
          <a:xfrm>
            <a:off x="4232200" y="3904075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>
            <a:off x="6991100" y="2782325"/>
            <a:ext cx="14640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83500" y="3850675"/>
            <a:ext cx="1312200" cy="71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Exploramos variables con tipos </a:t>
            </a:r>
            <a:r>
              <a:rPr lang="en"/>
              <a:t>erróneos</a:t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825"/>
            <a:ext cx="8839199" cy="48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37659"/>
            <a:ext cx="8839201" cy="64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00" y="3332173"/>
            <a:ext cx="8839201" cy="62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old school R</a:t>
            </a: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55" name="Google Shape;355;p46"/>
          <p:cNvSpPr txBox="1"/>
          <p:nvPr/>
        </p:nvSpPr>
        <p:spPr>
          <a:xfrm>
            <a:off x="216775" y="1042800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table(cars$number_of_doors,useNA = 'always')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475" y="1033350"/>
            <a:ext cx="14192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49" y="1506900"/>
            <a:ext cx="2360800" cy="2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/>
        </p:nvSpPr>
        <p:spPr>
          <a:xfrm>
            <a:off x="251175" y="42573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Pisamos los datos</a:t>
            </a:r>
            <a:endParaRPr/>
          </a:p>
        </p:txBody>
      </p:sp>
      <p:sp>
        <p:nvSpPr>
          <p:cNvPr id="360" name="Google Shape;360;p46"/>
          <p:cNvSpPr txBox="1"/>
          <p:nvPr/>
        </p:nvSpPr>
        <p:spPr>
          <a:xfrm>
            <a:off x="58750" y="4586125"/>
            <a:ext cx="32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cars$number_of_doors &lt;- car_doors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425" y="4505238"/>
            <a:ext cx="2181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R Tidyverse</a:t>
            </a:r>
            <a:endParaRPr/>
          </a:p>
        </p:txBody>
      </p:sp>
      <p:sp>
        <p:nvSpPr>
          <p:cNvPr id="367" name="Google Shape;367;p47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58750" y="905763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table(cars$cylinders,useNA = 'always')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23" y="1113450"/>
            <a:ext cx="4470925" cy="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50" y="2010113"/>
            <a:ext cx="55340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575" y="3980738"/>
            <a:ext cx="379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1250" y="4366512"/>
            <a:ext cx="13335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data DS way</a:t>
            </a: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465675" y="66745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Exploramos valores posibles</a:t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58750" y="905763"/>
            <a:ext cx="4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table(cars$cylinders,useNA = 'always')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465675" y="1374400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Armamos algoritmo</a:t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23" y="1113450"/>
            <a:ext cx="4470925" cy="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575" y="3980738"/>
            <a:ext cx="379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250" y="4366512"/>
            <a:ext cx="13335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125" y="2319413"/>
            <a:ext cx="40862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parsing price data</a:t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216775" y="845225"/>
            <a:ext cx="4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Coercionamos a numérico </a:t>
            </a:r>
            <a:endParaRPr/>
          </a:p>
        </p:txBody>
      </p:sp>
      <p:sp>
        <p:nvSpPr>
          <p:cNvPr id="392" name="Google Shape;392;p49"/>
          <p:cNvSpPr txBox="1"/>
          <p:nvPr/>
        </p:nvSpPr>
        <p:spPr>
          <a:xfrm>
            <a:off x="427550" y="206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as.numeric(cars$price)</a:t>
            </a:r>
            <a:endParaRPr/>
          </a:p>
        </p:txBody>
      </p:sp>
      <p:sp>
        <p:nvSpPr>
          <p:cNvPr id="393" name="Google Shape;393;p49"/>
          <p:cNvSpPr txBox="1"/>
          <p:nvPr/>
        </p:nvSpPr>
        <p:spPr>
          <a:xfrm>
            <a:off x="258225" y="3096725"/>
            <a:ext cx="383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cars$price[is.na(as.numeric(cars$price))]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0" y="2069450"/>
            <a:ext cx="43058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75" y="2469650"/>
            <a:ext cx="2331550" cy="32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700" y="3163350"/>
            <a:ext cx="1457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9"/>
          <p:cNvSpPr txBox="1"/>
          <p:nvPr/>
        </p:nvSpPr>
        <p:spPr>
          <a:xfrm>
            <a:off x="126200" y="368035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cars$price &lt;-as.numeric(cars$price)</a:t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126200" y="4020650"/>
            <a:ext cx="36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cars$hp &lt;-as.numeric(cars$hp)</a:t>
            </a:r>
            <a:endParaRPr/>
          </a:p>
        </p:txBody>
      </p:sp>
      <p:sp>
        <p:nvSpPr>
          <p:cNvPr id="399" name="Google Shape;399;p49"/>
          <p:cNvSpPr txBox="1"/>
          <p:nvPr/>
        </p:nvSpPr>
        <p:spPr>
          <a:xfrm>
            <a:off x="126200" y="4355150"/>
            <a:ext cx="37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cars$max_rpm &lt;-as.numeric(cars$max_rpm)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character to factor</a:t>
            </a:r>
            <a:endParaRPr/>
          </a:p>
        </p:txBody>
      </p:sp>
      <p:sp>
        <p:nvSpPr>
          <p:cNvPr id="405" name="Google Shape;405;p50"/>
          <p:cNvSpPr txBox="1"/>
          <p:nvPr/>
        </p:nvSpPr>
        <p:spPr>
          <a:xfrm>
            <a:off x="216775" y="845225"/>
            <a:ext cx="50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Pasamos variables de texto que son </a:t>
            </a:r>
            <a:r>
              <a:rPr lang="en"/>
              <a:t>categorías</a:t>
            </a:r>
            <a:r>
              <a:rPr lang="en"/>
              <a:t> como factor</a:t>
            </a:r>
            <a:endParaRPr/>
          </a:p>
        </p:txBody>
      </p:sp>
      <p:pic>
        <p:nvPicPr>
          <p:cNvPr id="406" name="Google Shape;4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50" y="3320925"/>
            <a:ext cx="52006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00" y="1245425"/>
            <a:ext cx="3767725" cy="1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new summary</a:t>
            </a:r>
            <a:endParaRPr/>
          </a:p>
        </p:txBody>
      </p:sp>
      <p:pic>
        <p:nvPicPr>
          <p:cNvPr id="413" name="Google Shape;4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8839200" cy="385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Agnostic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96000" y="2752725"/>
            <a:ext cx="1891370" cy="2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513" y="476275"/>
            <a:ext cx="3326525" cy="27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419" name="Google Shape;4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9300"/>
            <a:ext cx="8198126" cy="28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925" y="779725"/>
            <a:ext cx="3840421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980725" y="1097225"/>
            <a:ext cx="56232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Ejemplo: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Ingredientes: 15 huevos, 600 gramos de harina, 600 gramos de azúcar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1.  Mientras no estén espumosos, batir los huevos junto con el azúcar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2.  Agregar la harina en forma envolvente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3.  Batir suavemente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4.  Colocar en el horno a 180 grados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5.  Si le clavo un cuchillo y sale húmedo, entonces ir a 4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6.  Retirar del horno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7.  Mientras no est ́e frío, esperar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8.  Desmoldar y servir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0350" y="704825"/>
            <a:ext cx="5481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algoritmo es una secuencia finita de instrucciones.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Instrucciones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924275" y="1262925"/>
            <a:ext cx="64770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Una instrucción es una operación que: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4325" lvl="0" marL="457200" rtl="0" algn="l"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350"/>
              <a:buAutoNum type="arabicPeriod"/>
            </a:pP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T</a:t>
            </a: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ransforma el estado de las cosas</a:t>
            </a:r>
            <a:r>
              <a:rPr lang="en" sz="1350">
                <a:highlight>
                  <a:srgbClr val="FFFFFF"/>
                </a:highlight>
              </a:rPr>
              <a:t>;</a:t>
            </a:r>
            <a:r>
              <a:rPr lang="en" sz="1350">
                <a:solidFill>
                  <a:schemeClr val="lt1"/>
                </a:solidFill>
                <a:highlight>
                  <a:srgbClr val="FFFFFF"/>
                </a:highlight>
              </a:rPr>
              <a:t> </a:t>
            </a:r>
            <a:r>
              <a:rPr lang="en" sz="1350">
                <a:highlight>
                  <a:srgbClr val="FFFFFF"/>
                </a:highlight>
              </a:rPr>
              <a:t> o bien</a:t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Modifica el flujo de ejecución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Ejemplo: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1.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Mientras no estén espumosos</a:t>
            </a:r>
            <a:r>
              <a:rPr lang="en" sz="1100">
                <a:highlight>
                  <a:srgbClr val="FFFFFF"/>
                </a:highlight>
              </a:rPr>
              <a:t>,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batir los huevos junto con el azúcar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2.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Agregar la harina en forma envolvente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3.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Batir suavemente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4.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Colocar en el horno a 180 grados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5.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Si le clavo un cuchillo y sale húmedo, entonces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ir a 4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6.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Retirar del horno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7.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Mientras no esté frío</a:t>
            </a:r>
            <a:r>
              <a:rPr lang="en" sz="1100">
                <a:highlight>
                  <a:srgbClr val="FFFFFF"/>
                </a:highlight>
              </a:rPr>
              <a:t>,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esperar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8.  </a:t>
            </a:r>
            <a:r>
              <a:rPr lang="en" sz="1100">
                <a:solidFill>
                  <a:schemeClr val="lt1"/>
                </a:solidFill>
                <a:highlight>
                  <a:srgbClr val="FFFFFF"/>
                </a:highlight>
              </a:rPr>
              <a:t>Desmoldar y servir</a:t>
            </a:r>
            <a:endParaRPr sz="1100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Programas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16775" y="629700"/>
            <a:ext cx="632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programa es la implementación de uno o varios algoritmos en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un lenguaje de programación usando las instrucciones que este provee.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750">
              <a:highlight>
                <a:srgbClr val="FFFFFF"/>
              </a:highlight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75" y="1371000"/>
            <a:ext cx="6726682" cy="287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657125"/>
            <a:ext cx="5904650" cy="44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tipos de variables</a:t>
            </a:r>
            <a:endParaRPr/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{E1E40FFB-0CCA-4E9C-A47D-F93C159428D7}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1, 2, 3.14159</a:t>
                      </a: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“Hola Mundo!”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TRUE,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???????????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date/time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